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E8BCE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E78C85-9861-4456-9AA9-C27F77300422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3FE20D-8177-4CB1-A3BD-83B99F674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5D13-D280-4C85-A91A-97E580724274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D98C4-FEB8-4527-A529-CDD7BFF87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80751-CEBD-4CCC-A70D-167F9B595901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A3C7-5577-44D7-ACEA-CC6BC8914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C086-F665-47E9-8A2B-A15B7EC22A06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EF3A-046D-4695-932E-B56133BDF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479D22-F252-4BA7-BC2D-1D587AF6C7B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D8976E-369E-4879-AB45-29B49DA8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7573-5599-409C-AC61-77BB64A641D0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B2B53-7DE6-4435-B771-DA5D78CA2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8975B-8E81-4F7B-8B30-BF1CD6E60C13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9C105-F614-4EA9-B30B-AAAD5CDF4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1820-E52F-45B3-B93D-BBD4B1110A5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9D7F-8668-4775-96A8-4F7D3189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60C73A-D3F9-4307-9D57-2C38B392881C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F171D-85FB-49A3-82C0-304EDAE0C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D055-1C59-4046-BC94-A4511152CBFB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BBC1-5766-47BD-A323-91052F921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57ED2A-FC45-4F3F-A3DF-2A215F3C2349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E63A5B-0B14-48DA-AD9B-4C2BEDAC1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28A2098-6120-4C16-9835-08288ABA1B3E}" type="datetimeFigureOut">
              <a:rPr lang="ru-RU"/>
              <a:pPr>
                <a:defRPr/>
              </a:pPr>
              <a:t>31.01.2011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DCA77A5-2265-4E5C-A03A-D41D07C68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85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9D9D9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9D9D9D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9C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68007F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E:\Victoria\london_big_ben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3606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48514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Hello!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Victoria\DSC067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6494463" cy="1143000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bg2">
                    <a:lumMod val="90000"/>
                  </a:schemeClr>
                </a:solidFill>
                <a:latin typeface="Arial" pitchFamily="34" charset="0"/>
                <a:cs typeface="Arial" pitchFamily="34" charset="0"/>
              </a:rPr>
              <a:t>Good bye!</a:t>
            </a:r>
            <a:endParaRPr lang="ru-RU" sz="4400" b="1" dirty="0">
              <a:solidFill>
                <a:schemeClr val="bg2">
                  <a:lumMod val="9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75" y="214313"/>
            <a:ext cx="7624763" cy="17145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Topic of our lesson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construction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/ There are 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the Past Simple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" name="Rectangle 1024"/>
          <p:cNvSpPr>
            <a:spLocks noChangeArrowheads="1"/>
          </p:cNvSpPr>
          <p:nvPr/>
        </p:nvSpPr>
        <p:spPr bwMode="auto">
          <a:xfrm>
            <a:off x="1258888" y="2390775"/>
            <a:ext cx="74898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 dirty="0">
                <a:solidFill>
                  <a:srgbClr val="4D4D4D"/>
                </a:solidFill>
              </a:rPr>
              <a:t>	Цели</a:t>
            </a:r>
            <a:r>
              <a:rPr lang="en-US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>
                <a:solidFill>
                  <a:srgbClr val="4D4D4D"/>
                </a:solidFill>
              </a:rPr>
              <a:t>урока</a:t>
            </a:r>
            <a:r>
              <a:rPr lang="en-US" sz="2000" b="1" dirty="0">
                <a:solidFill>
                  <a:srgbClr val="4D4D4D"/>
                </a:solidFill>
              </a:rPr>
              <a:t>: </a:t>
            </a:r>
            <a:endParaRPr lang="ru-RU" sz="20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519FF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4D4D4D"/>
                </a:solidFill>
              </a:rPr>
              <a:t>Формирование коммуникативной компетенции.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519FF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4D4D4D"/>
                </a:solidFill>
              </a:rPr>
              <a:t>Формирование грамматических навыков письменной и устной речи.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519FF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4D4D4D"/>
                </a:solidFill>
              </a:rPr>
              <a:t>Развитие  навыков визуального запоминания.</a:t>
            </a:r>
          </a:p>
          <a:p>
            <a:pPr>
              <a:tabLst>
                <a:tab pos="457200" algn="l"/>
              </a:tabLst>
            </a:pPr>
            <a:r>
              <a:rPr lang="ru-RU" sz="2000" b="1" dirty="0">
                <a:solidFill>
                  <a:srgbClr val="4D4D4D"/>
                </a:solidFill>
              </a:rPr>
              <a:t>	Задачи урока: </a:t>
            </a:r>
            <a:endParaRPr lang="ru-RU" sz="2000" dirty="0">
              <a:solidFill>
                <a:srgbClr val="4D4D4D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519FF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4D4D4D"/>
                </a:solidFill>
              </a:rPr>
              <a:t>Научиться использовать грамматическую конструкцию </a:t>
            </a:r>
            <a:r>
              <a:rPr lang="en-US" sz="2000" dirty="0">
                <a:solidFill>
                  <a:srgbClr val="4D4D4D"/>
                </a:solidFill>
              </a:rPr>
              <a:t>There is</a:t>
            </a:r>
            <a:r>
              <a:rPr lang="ru-RU" sz="2000" dirty="0">
                <a:solidFill>
                  <a:srgbClr val="4D4D4D"/>
                </a:solidFill>
              </a:rPr>
              <a:t> / </a:t>
            </a:r>
            <a:r>
              <a:rPr lang="en-US" sz="2000" dirty="0">
                <a:solidFill>
                  <a:srgbClr val="4D4D4D"/>
                </a:solidFill>
              </a:rPr>
              <a:t>There are </a:t>
            </a:r>
            <a:r>
              <a:rPr lang="ru-RU" sz="2000" dirty="0">
                <a:solidFill>
                  <a:srgbClr val="4D4D4D"/>
                </a:solidFill>
              </a:rPr>
              <a:t>в  Past Simple в письменной и устной речи.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519FF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4D4D4D"/>
                </a:solidFill>
              </a:rPr>
              <a:t>Обеспечить естественную необходимость многократного повторения ими языкового материала;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D519FF"/>
              </a:buClr>
              <a:buSzPct val="8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2000" dirty="0">
                <a:solidFill>
                  <a:srgbClr val="4D4D4D"/>
                </a:solidFill>
              </a:rPr>
              <a:t>Тренировать учащихся в выборе нужного речевого варианта, что является подготовкой к ситуативной спонтанности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There is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cat in a bag.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Victoria\Открытый урок\10879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60513" y="1447800"/>
            <a:ext cx="7248525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88" y="357188"/>
            <a:ext cx="2857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rPr>
              <a:t>Present Simple tense</a:t>
            </a:r>
            <a:endParaRPr lang="ru-RU" sz="2000" b="1" i="1" dirty="0">
              <a:solidFill>
                <a:schemeClr val="accent4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50" y="357188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rPr>
              <a:t>Past Simple tense</a:t>
            </a:r>
            <a:endParaRPr lang="ru-RU" sz="2000" b="1" i="1" dirty="0">
              <a:solidFill>
                <a:schemeClr val="accent4">
                  <a:lumMod val="40000"/>
                  <a:lumOff val="6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38" y="1428750"/>
            <a:ext cx="3357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rPr>
              <a:t>There are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eleven children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in the classroom.</a:t>
            </a:r>
            <a:endParaRPr lang="ru-RU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0" y="1500188"/>
            <a:ext cx="3143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cs typeface="Arial" pitchFamily="34" charset="0"/>
              </a:rPr>
              <a:t>There were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eleven children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in the classroom.</a:t>
            </a:r>
            <a:endParaRPr lang="ru-RU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25" y="928688"/>
            <a:ext cx="685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There is/ There are                                     There was/ There were   </a:t>
            </a: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929063" y="1000125"/>
            <a:ext cx="1857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3" descr="E:\Victoria\Открытый урок\ekz290508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0"/>
            <a:ext cx="56181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5214938" y="4214813"/>
            <a:ext cx="3500437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There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were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books on the table.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357313" y="4214813"/>
            <a:ext cx="3500437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was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pen on the table.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43125" y="2143125"/>
            <a:ext cx="1857375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43625" y="2214563"/>
            <a:ext cx="1857375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14500" y="142875"/>
            <a:ext cx="2928938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75" y="142875"/>
            <a:ext cx="3214688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214313"/>
            <a:ext cx="3636963" cy="8683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Plural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5" y="285750"/>
            <a:ext cx="37147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Singular</a:t>
            </a:r>
            <a:endParaRPr lang="ru-RU" sz="4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313" y="2357438"/>
            <a:ext cx="72151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</a:rPr>
              <a:t>  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was                                        were  </a:t>
            </a:r>
            <a:endParaRPr lang="ru-RU" sz="2400" b="1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071813" y="1285875"/>
            <a:ext cx="117475" cy="785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flipH="1">
            <a:off x="7000875" y="1357313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3071813" y="3214688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flipH="1">
            <a:off x="7000875" y="3214688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2" grpId="0" animBg="1"/>
      <p:bldP spid="11" grpId="0" animBg="1"/>
      <p:bldP spid="9" grpId="0" animBg="1"/>
      <p:bldP spid="10" grpId="0" animBg="1"/>
      <p:bldP spid="2" grpId="0"/>
      <p:bldP spid="5" grpId="0"/>
      <p:bldP spid="6" grpId="0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28750" y="500063"/>
            <a:ext cx="7407275" cy="7826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Find mistakes, please…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00166" y="2714620"/>
            <a:ext cx="6500813" cy="42862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There was seven chairs and a table at my home.</a:t>
            </a:r>
          </a:p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 2"/>
              <a:buNone/>
              <a:defRPr/>
            </a:pPr>
            <a:endParaRPr lang="ru-RU" sz="1800" b="1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192880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There were ten pens on the table.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0166" y="521495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There were an old lady in your garden.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0166" y="435769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There was many students there. 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0166" y="350043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There was three books in my bag.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9586" y="6858000"/>
            <a:ext cx="15716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rgbClr val="FF0000"/>
                </a:solidFill>
              </a:rPr>
              <a:t>were</a:t>
            </a:r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33549" y="-50009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were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908" y="314324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were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-571528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was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65782 -0.6435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" y="-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2083 L -0.67378 0.558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" y="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76718 0.1513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8125 0.818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What was there on the table</a:t>
            </a: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643063"/>
            <a:ext cx="5857875" cy="4786312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fruit_tomato_wallpaper_Vol_014_SN072"/>
          <p:cNvPicPr>
            <a:picLocks noChangeAspect="1" noChangeArrowheads="1"/>
          </p:cNvPicPr>
          <p:nvPr/>
        </p:nvPicPr>
        <p:blipFill>
          <a:blip r:embed="rId2">
            <a:lum bright="-8000" contrast="16000"/>
          </a:blip>
          <a:srcRect/>
          <a:stretch>
            <a:fillRect/>
          </a:stretch>
        </p:blipFill>
        <p:spPr bwMode="auto">
          <a:xfrm>
            <a:off x="4286250" y="2857500"/>
            <a:ext cx="12144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ttar_cabbage_03_h_launch"/>
          <p:cNvPicPr>
            <a:picLocks noChangeAspect="1" noChangeArrowheads="1"/>
          </p:cNvPicPr>
          <p:nvPr/>
        </p:nvPicPr>
        <p:blipFill>
          <a:blip r:embed="rId3" cstate="print">
            <a:lum bright="-8000" contrast="16000"/>
          </a:blip>
          <a:srcRect/>
          <a:stretch>
            <a:fillRect/>
          </a:stretch>
        </p:blipFill>
        <p:spPr bwMode="auto">
          <a:xfrm>
            <a:off x="6572250" y="2786063"/>
            <a:ext cx="1357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8" descr="0_22d98_f50651bf_XL"/>
          <p:cNvPicPr>
            <a:picLocks noChangeAspect="1" noChangeArrowheads="1"/>
          </p:cNvPicPr>
          <p:nvPr/>
        </p:nvPicPr>
        <p:blipFill>
          <a:blip r:embed="rId4">
            <a:lum bright="-8000" contrast="16000"/>
          </a:blip>
          <a:srcRect/>
          <a:stretch>
            <a:fillRect/>
          </a:stretch>
        </p:blipFill>
        <p:spPr bwMode="auto">
          <a:xfrm>
            <a:off x="4143375" y="3857625"/>
            <a:ext cx="1571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1785938"/>
            <a:ext cx="12858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Рисунок 5" descr="15580011"/>
          <p:cNvPicPr>
            <a:picLocks noChangeAspect="1" noChangeArrowheads="1"/>
          </p:cNvPicPr>
          <p:nvPr/>
        </p:nvPicPr>
        <p:blipFill>
          <a:blip r:embed="rId6">
            <a:lum bright="-8000" contrast="16000"/>
          </a:blip>
          <a:srcRect/>
          <a:stretch>
            <a:fillRect/>
          </a:stretch>
        </p:blipFill>
        <p:spPr bwMode="auto">
          <a:xfrm>
            <a:off x="6572250" y="714375"/>
            <a:ext cx="1428750" cy="1063625"/>
          </a:xfrm>
          <a:prstGeom prst="rect">
            <a:avLst/>
          </a:prstGeom>
          <a:blipFill dpi="0" rotWithShape="1">
            <a:blip r:embed="rId7">
              <a:lum bright="-8000" contrast="16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3081" name="Рисунок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13" y="1714500"/>
            <a:ext cx="17859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7" descr="ir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3857625"/>
            <a:ext cx="1285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" descr="1233510693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3" y="785813"/>
            <a:ext cx="12144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50" y="3857625"/>
            <a:ext cx="1357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BBA_053"/>
          <p:cNvPicPr>
            <a:picLocks noChangeAspect="1" noChangeArrowheads="1"/>
          </p:cNvPicPr>
          <p:nvPr/>
        </p:nvPicPr>
        <p:blipFill>
          <a:blip r:embed="rId12">
            <a:lum bright="-8000" contrast="16000"/>
          </a:blip>
          <a:srcRect/>
          <a:stretch>
            <a:fillRect/>
          </a:stretch>
        </p:blipFill>
        <p:spPr bwMode="auto">
          <a:xfrm>
            <a:off x="2000250" y="1768475"/>
            <a:ext cx="13573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1688" y="2714625"/>
            <a:ext cx="12144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" descr="morkov"/>
          <p:cNvPicPr>
            <a:picLocks noChangeAspect="1" noChangeArrowheads="1"/>
          </p:cNvPicPr>
          <p:nvPr/>
        </p:nvPicPr>
        <p:blipFill>
          <a:blip r:embed="rId14">
            <a:lum bright="-8000" contrast="16000"/>
          </a:blip>
          <a:srcRect/>
          <a:stretch>
            <a:fillRect/>
          </a:stretch>
        </p:blipFill>
        <p:spPr bwMode="auto">
          <a:xfrm>
            <a:off x="1928813" y="5000625"/>
            <a:ext cx="12144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2" descr="154135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8" y="4929188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Рисунок 4" descr="0_e648_1a21e01a_XL"/>
          <p:cNvPicPr>
            <a:picLocks noChangeAspect="1" noChangeArrowheads="1"/>
          </p:cNvPicPr>
          <p:nvPr/>
        </p:nvPicPr>
        <p:blipFill>
          <a:blip r:embed="rId16" cstate="print">
            <a:lum bright="-8000" contrast="16000"/>
          </a:blip>
          <a:srcRect/>
          <a:stretch>
            <a:fillRect/>
          </a:stretch>
        </p:blipFill>
        <p:spPr bwMode="auto">
          <a:xfrm>
            <a:off x="6500813" y="492918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571625" y="6143625"/>
            <a:ext cx="7000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cs typeface="Arial" pitchFamily="34" charset="0"/>
              </a:rPr>
              <a:t>Model</a:t>
            </a: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: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There were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three books 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on the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first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place.</a:t>
            </a: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cs typeface="Arial" pitchFamily="34" charset="0"/>
              </a:rPr>
              <a:t>  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71604" y="142852"/>
          <a:ext cx="6977091" cy="5857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697"/>
                <a:gridCol w="2325697"/>
                <a:gridCol w="2325697"/>
              </a:tblGrid>
              <a:tr h="559004"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row</a:t>
                      </a:r>
                      <a:endParaRPr lang="ru-RU" sz="28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row</a:t>
                      </a:r>
                      <a:endParaRPr lang="ru-RU" sz="28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row</a:t>
                      </a:r>
                      <a:endParaRPr lang="ru-RU" sz="28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59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9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9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9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97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14" descr="fruit_tomato_wallpaper_Vol_014_SN072"/>
          <p:cNvPicPr>
            <a:picLocks noChangeAspect="1" noChangeArrowheads="1"/>
          </p:cNvPicPr>
          <p:nvPr/>
        </p:nvPicPr>
        <p:blipFill>
          <a:blip r:embed="rId2">
            <a:lum bright="-8000" contrast="16000"/>
          </a:blip>
          <a:srcRect/>
          <a:stretch>
            <a:fillRect/>
          </a:stretch>
        </p:blipFill>
        <p:spPr bwMode="auto">
          <a:xfrm>
            <a:off x="4286229" y="2857477"/>
            <a:ext cx="12144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ttar_cabbage_03_h_launch"/>
          <p:cNvPicPr>
            <a:picLocks noChangeAspect="1" noChangeArrowheads="1"/>
          </p:cNvPicPr>
          <p:nvPr/>
        </p:nvPicPr>
        <p:blipFill>
          <a:blip r:embed="rId3" cstate="print">
            <a:lum bright="-8000" contrast="16000"/>
          </a:blip>
          <a:srcRect/>
          <a:stretch>
            <a:fillRect/>
          </a:stretch>
        </p:blipFill>
        <p:spPr bwMode="auto">
          <a:xfrm>
            <a:off x="6572229" y="2786040"/>
            <a:ext cx="13573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8" descr="0_22d98_f50651bf_XL"/>
          <p:cNvPicPr>
            <a:picLocks noChangeAspect="1" noChangeArrowheads="1"/>
          </p:cNvPicPr>
          <p:nvPr/>
        </p:nvPicPr>
        <p:blipFill>
          <a:blip r:embed="rId4">
            <a:lum bright="-8000" contrast="16000"/>
          </a:blip>
          <a:srcRect/>
          <a:stretch>
            <a:fillRect/>
          </a:stretch>
        </p:blipFill>
        <p:spPr bwMode="auto">
          <a:xfrm>
            <a:off x="4143354" y="3857602"/>
            <a:ext cx="15716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792" y="1785915"/>
            <a:ext cx="12858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5" descr="15580011"/>
          <p:cNvPicPr>
            <a:picLocks noChangeAspect="1" noChangeArrowheads="1"/>
          </p:cNvPicPr>
          <p:nvPr/>
        </p:nvPicPr>
        <p:blipFill>
          <a:blip r:embed="rId6">
            <a:lum bright="-8000" contrast="16000"/>
          </a:blip>
          <a:srcRect/>
          <a:stretch>
            <a:fillRect/>
          </a:stretch>
        </p:blipFill>
        <p:spPr bwMode="auto">
          <a:xfrm>
            <a:off x="6572229" y="714352"/>
            <a:ext cx="1428750" cy="1063625"/>
          </a:xfrm>
          <a:prstGeom prst="rect">
            <a:avLst/>
          </a:prstGeom>
          <a:blipFill dpi="0" rotWithShape="1">
            <a:blip r:embed="rId7">
              <a:lum bright="-8000" contrast="16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6" name="Рисунок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792" y="1714477"/>
            <a:ext cx="178593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ir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2" y="3857602"/>
            <a:ext cx="12858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1" descr="1233510693_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792" y="785790"/>
            <a:ext cx="121443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2229" y="3857602"/>
            <a:ext cx="1357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" descr="BBA_053"/>
          <p:cNvPicPr>
            <a:picLocks noChangeAspect="1" noChangeArrowheads="1"/>
          </p:cNvPicPr>
          <p:nvPr/>
        </p:nvPicPr>
        <p:blipFill>
          <a:blip r:embed="rId12">
            <a:lum bright="-8000" contrast="16000"/>
          </a:blip>
          <a:srcRect/>
          <a:stretch>
            <a:fillRect/>
          </a:stretch>
        </p:blipFill>
        <p:spPr bwMode="auto">
          <a:xfrm>
            <a:off x="2000229" y="1768452"/>
            <a:ext cx="1357313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71667" y="2714602"/>
            <a:ext cx="121443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" descr="morkov"/>
          <p:cNvPicPr>
            <a:picLocks noChangeAspect="1" noChangeArrowheads="1"/>
          </p:cNvPicPr>
          <p:nvPr/>
        </p:nvPicPr>
        <p:blipFill>
          <a:blip r:embed="rId14">
            <a:lum bright="-8000" contrast="16000"/>
          </a:blip>
          <a:srcRect/>
          <a:stretch>
            <a:fillRect/>
          </a:stretch>
        </p:blipFill>
        <p:spPr bwMode="auto">
          <a:xfrm>
            <a:off x="1928792" y="5000602"/>
            <a:ext cx="1214437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2" descr="154135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67" y="492916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4" descr="0_e648_1a21e01a_XL"/>
          <p:cNvPicPr>
            <a:picLocks noChangeAspect="1" noChangeArrowheads="1"/>
          </p:cNvPicPr>
          <p:nvPr/>
        </p:nvPicPr>
        <p:blipFill>
          <a:blip r:embed="rId16" cstate="print">
            <a:lum bright="-8000" contrast="16000"/>
          </a:blip>
          <a:srcRect/>
          <a:stretch>
            <a:fillRect/>
          </a:stretch>
        </p:blipFill>
        <p:spPr bwMode="auto">
          <a:xfrm>
            <a:off x="6500792" y="4929165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Рисунок 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71688" y="785813"/>
            <a:ext cx="1285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10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7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0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3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6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5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8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Homework</a:t>
            </a:r>
            <a:endParaRPr lang="ru-RU" sz="4400" b="1" dirty="0">
              <a:solidFill>
                <a:schemeClr val="accent4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313" y="1857375"/>
            <a:ext cx="5357812" cy="3319463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ex. 1 on page 196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ex. 2 on page 196</a:t>
            </a:r>
          </a:p>
          <a:p>
            <a:pPr marL="365760" indent="-283464" fontAlgn="auto">
              <a:spcAft>
                <a:spcPts val="0"/>
              </a:spcAft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rules on page 196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0">
      <a:dk1>
        <a:srgbClr val="BFBFBF"/>
      </a:dk1>
      <a:lt1>
        <a:srgbClr val="C1C1C1"/>
      </a:lt1>
      <a:dk2>
        <a:srgbClr val="9D9D9D"/>
      </a:dk2>
      <a:lt2>
        <a:srgbClr val="D2D2D2"/>
      </a:lt2>
      <a:accent1>
        <a:srgbClr val="FFA9EE"/>
      </a:accent1>
      <a:accent2>
        <a:srgbClr val="333333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1E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367</TotalTime>
  <Words>163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Hello!</vt:lpstr>
      <vt:lpstr>Topic of our lesson:  «The construction There is / There are in the Past Simple»</vt:lpstr>
      <vt:lpstr>There is a cat in a bag.</vt:lpstr>
      <vt:lpstr>Слайд 4</vt:lpstr>
      <vt:lpstr>Plural</vt:lpstr>
      <vt:lpstr>Find mistakes, please…</vt:lpstr>
      <vt:lpstr>What was there on the table?</vt:lpstr>
      <vt:lpstr>Слайд 8</vt:lpstr>
      <vt:lpstr>Homework</vt:lpstr>
      <vt:lpstr>Good bye!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construction There is / There are in the Past Simrle</dc:title>
  <dc:creator>Admin</dc:creator>
  <cp:lastModifiedBy>Admin</cp:lastModifiedBy>
  <cp:revision>37</cp:revision>
  <dcterms:created xsi:type="dcterms:W3CDTF">2011-01-23T14:41:06Z</dcterms:created>
  <dcterms:modified xsi:type="dcterms:W3CDTF">2011-01-31T18:02:19Z</dcterms:modified>
</cp:coreProperties>
</file>