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B25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3C4A3-ECD4-4124-AE4A-3E1B8E9132F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176094-A215-4E2E-A899-CA409BE00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F5D154-AB3A-47BC-A08D-224A039B4E7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0490-BEA2-4A16-A2F2-6F8A56B9654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766A-5C00-4385-AEBC-0D2E7D1A3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F615-7B05-4FBF-8222-D79BB809CE76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7935-FB95-4727-A6EB-58A22754E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1AE8-AB49-4832-BC3E-BDD43E341D4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D200-D86E-48CF-A882-C8778FE38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9B55-0BF7-418B-8AF8-8206071F075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904-7929-415D-9FBC-9341134A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3CC4-497C-4CED-A63B-CD4F3CD81E4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FAA1-FCB8-4665-A380-21D1E864C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F23F-6272-4B18-BB67-E3BED7EE02A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D2D1-0EAF-4178-A124-EF300E52F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ACDF-9D54-4E11-811F-5F0481BF12F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7B4F-4601-4549-B2D7-2E98DF3D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9E47-56EE-44BB-BE8F-F82AF022375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F44A-E386-43F7-99F6-0399BBDBD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72A3-B248-4CAB-A237-E5BAC3358D3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78E2-91A7-4CE2-8021-58F43706B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A240-8BDC-4851-8692-9BA2B8BBB8B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6731-093D-4A20-95CE-971D0592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02D4-6293-492B-98F5-330CB968A72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3654-D3CF-4541-995D-9740BD61E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EB53-2DBA-4C3F-9F03-B55D00D7D8A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C6A09-4F19-4472-921D-12DD813E9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8741-0E15-48BA-B58B-4B4D5251DFE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D64B-0FF9-4B9F-B9B1-C691B4F5E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69AED23-B80B-4390-A5BB-04C2324AF654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50A534-39C3-4C49-8753-B2E4BB76E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4003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4004" r:id="rId9"/>
    <p:sldLayoutId id="2147483998" r:id="rId10"/>
    <p:sldLayoutId id="2147483999" r:id="rId11"/>
    <p:sldLayoutId id="2147484005" r:id="rId12"/>
    <p:sldLayoutId id="2147484000" r:id="rId13"/>
    <p:sldLayoutId id="21474840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96975"/>
            <a:ext cx="8186737" cy="2447925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435E40"/>
                </a:solidFill>
                <a:latin typeface="Arial" charset="0"/>
                <a:cs typeface="Arial" charset="0"/>
              </a:rPr>
              <a:t/>
            </a:r>
            <a:br>
              <a:rPr lang="ru-RU" sz="2400" b="1" smtClean="0">
                <a:solidFill>
                  <a:srgbClr val="435E40"/>
                </a:solidFill>
                <a:latin typeface="Arial" charset="0"/>
                <a:cs typeface="Arial" charset="0"/>
              </a:rPr>
            </a:br>
            <a:r>
              <a:rPr lang="ru-RU" sz="4600" b="1" smtClean="0">
                <a:solidFill>
                  <a:srgbClr val="294B25"/>
                </a:solidFill>
                <a:latin typeface="Arial" charset="0"/>
              </a:rPr>
              <a:t/>
            </a:r>
            <a:br>
              <a:rPr lang="ru-RU" sz="4600" b="1" smtClean="0">
                <a:solidFill>
                  <a:srgbClr val="294B25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  <a:t>Родительское собрание</a:t>
            </a:r>
            <a:b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  <a:t>на тему:</a:t>
            </a:r>
            <a:b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  <a:t> </a:t>
            </a:r>
            <a:b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</a:br>
            <a:r>
              <a:rPr lang="ru-RU" sz="3200" b="1" smtClean="0">
                <a:solidFill>
                  <a:srgbClr val="294B25"/>
                </a:solidFill>
                <a:latin typeface="Arial" charset="0"/>
                <a:cs typeface="Arial" charset="0"/>
              </a:rPr>
              <a:t>«Счастье – это когда тебя понимают»</a:t>
            </a:r>
            <a: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  <a:t/>
            </a:r>
            <a:b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  <a:t/>
            </a:r>
            <a:br>
              <a:rPr lang="ru-RU" sz="2400" b="1" smtClean="0">
                <a:solidFill>
                  <a:srgbClr val="294B25"/>
                </a:solidFill>
                <a:latin typeface="Arial" charset="0"/>
                <a:cs typeface="Arial" charset="0"/>
              </a:rPr>
            </a:br>
            <a:endParaRPr lang="ru-RU" sz="2400" b="1" smtClean="0">
              <a:solidFill>
                <a:srgbClr val="294B25"/>
              </a:solidFill>
              <a:latin typeface="Arial" charset="0"/>
              <a:cs typeface="Arial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0" y="3716338"/>
            <a:ext cx="4086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294B25"/>
                </a:solidFill>
              </a:rPr>
              <a:t>учитель английского языка</a:t>
            </a:r>
            <a:br>
              <a:rPr lang="ru-RU" b="1">
                <a:solidFill>
                  <a:srgbClr val="294B25"/>
                </a:solidFill>
              </a:rPr>
            </a:br>
            <a:r>
              <a:rPr lang="ru-RU" b="1">
                <a:solidFill>
                  <a:srgbClr val="294B25"/>
                </a:solidFill>
              </a:rPr>
              <a:t>Танова Виктория Николаевна</a:t>
            </a:r>
            <a:br>
              <a:rPr lang="ru-RU" b="1">
                <a:solidFill>
                  <a:srgbClr val="294B25"/>
                </a:solidFill>
              </a:rPr>
            </a:br>
            <a:r>
              <a:rPr lang="ru-RU" b="1">
                <a:solidFill>
                  <a:srgbClr val="294B25"/>
                </a:solidFill>
              </a:rPr>
              <a:t>средней общеобразовательной</a:t>
            </a:r>
          </a:p>
          <a:p>
            <a:r>
              <a:rPr lang="ru-RU" b="1">
                <a:solidFill>
                  <a:srgbClr val="294B25"/>
                </a:solidFill>
              </a:rPr>
              <a:t>школы №7 </a:t>
            </a:r>
            <a:br>
              <a:rPr lang="ru-RU" b="1">
                <a:solidFill>
                  <a:srgbClr val="294B25"/>
                </a:solidFill>
              </a:rPr>
            </a:br>
            <a:r>
              <a:rPr lang="ru-RU" b="1">
                <a:solidFill>
                  <a:srgbClr val="294B25"/>
                </a:solidFill>
              </a:rPr>
              <a:t>ст. Ессентукской </a:t>
            </a:r>
            <a:br>
              <a:rPr lang="ru-RU" b="1">
                <a:solidFill>
                  <a:srgbClr val="294B25"/>
                </a:solidFill>
              </a:rPr>
            </a:br>
            <a:r>
              <a:rPr lang="ru-RU" b="1">
                <a:solidFill>
                  <a:srgbClr val="294B25"/>
                </a:solidFill>
              </a:rPr>
              <a:t>Предгорного района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40200" y="61658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2" grpId="0"/>
      <p:bldP spid="256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27088" y="549275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294B25"/>
                </a:solidFill>
              </a:rPr>
              <a:t>Счастлива та семья, где есть взаимопонимание </a:t>
            </a:r>
          </a:p>
        </p:txBody>
      </p:sp>
      <p:pic>
        <p:nvPicPr>
          <p:cNvPr id="39942" name="Picture 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052513"/>
            <a:ext cx="5619750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294B25"/>
                </a:solidFill>
                <a:latin typeface="Arial" charset="0"/>
              </a:rPr>
              <a:t>Дети – это наше счастье…</a:t>
            </a:r>
          </a:p>
        </p:txBody>
      </p:sp>
      <p:pic>
        <p:nvPicPr>
          <p:cNvPr id="27649" name="Picture 1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00213"/>
            <a:ext cx="6481763" cy="5005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600" smtClean="0">
                <a:solidFill>
                  <a:srgbClr val="294B25"/>
                </a:solidFill>
                <a:latin typeface="Arial" charset="0"/>
              </a:rPr>
              <a:t>Счастье – это когда тебя понимают…</a:t>
            </a:r>
          </a:p>
        </p:txBody>
      </p:sp>
      <p:pic>
        <p:nvPicPr>
          <p:cNvPr id="29697" name="Picture 1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35163"/>
            <a:ext cx="7200900" cy="4662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294B25"/>
                </a:solidFill>
                <a:latin typeface="Arial" charset="0"/>
              </a:rPr>
              <a:t>Вопросы: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marL="495300" indent="-495300">
              <a:buClr>
                <a:srgbClr val="294B25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294B25"/>
                </a:solidFill>
                <a:latin typeface="Arial" charset="0"/>
              </a:rPr>
              <a:t>Доверяют ли вам дети свои секреты? Если да, то кому? </a:t>
            </a:r>
          </a:p>
          <a:p>
            <a:pPr marL="495300" indent="-495300">
              <a:buClr>
                <a:srgbClr val="294B25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294B25"/>
                </a:solidFill>
                <a:latin typeface="Arial" charset="0"/>
              </a:rPr>
              <a:t>Всегда ли вы справедливы к детям? </a:t>
            </a:r>
          </a:p>
          <a:p>
            <a:pPr marL="495300" indent="-495300">
              <a:buClr>
                <a:srgbClr val="294B25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294B25"/>
                </a:solidFill>
                <a:latin typeface="Arial" charset="0"/>
              </a:rPr>
              <a:t>С кем из членов семьи наиболее близок ваш ребёнок? </a:t>
            </a:r>
          </a:p>
          <a:p>
            <a:pPr marL="495300" indent="-495300">
              <a:buClr>
                <a:srgbClr val="294B25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294B25"/>
                </a:solidFill>
                <a:latin typeface="Arial" charset="0"/>
              </a:rPr>
              <a:t>Кому из членов семьи рассказывает ребёнок о своих трудностях?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294B25"/>
                </a:solidFill>
                <a:latin typeface="Arial" charset="0"/>
              </a:rPr>
              <a:t>Главное предназначение человека – быть счастливым</a:t>
            </a:r>
          </a:p>
        </p:txBody>
      </p:sp>
      <p:pic>
        <p:nvPicPr>
          <p:cNvPr id="10243" name="Picture 2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060575"/>
            <a:ext cx="7529513" cy="4389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323850" y="614363"/>
            <a:ext cx="8229600" cy="563562"/>
          </a:xfrm>
        </p:spPr>
        <p:txBody>
          <a:bodyPr/>
          <a:lstStyle/>
          <a:p>
            <a:pPr algn="ctr"/>
            <a:r>
              <a:rPr lang="ru-RU" sz="4600" b="1" smtClean="0">
                <a:solidFill>
                  <a:srgbClr val="294B25"/>
                </a:solidFill>
                <a:latin typeface="Arial" charset="0"/>
              </a:rPr>
              <a:t>Тест-игра</a:t>
            </a:r>
            <a:r>
              <a:rPr lang="ru-RU" sz="4600" smtClean="0">
                <a:solidFill>
                  <a:srgbClr val="294B25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1844675"/>
            <a:ext cx="4038600" cy="4389438"/>
          </a:xfrm>
        </p:spPr>
        <p:txBody>
          <a:bodyPr/>
          <a:lstStyle/>
          <a:p>
            <a:endParaRPr lang="ru-RU" sz="2200" b="1" smtClean="0">
              <a:latin typeface="Arial" charset="0"/>
            </a:endParaRPr>
          </a:p>
          <a:p>
            <a:endParaRPr lang="ru-RU" sz="2200" b="1" smtClean="0">
              <a:latin typeface="Arial" charset="0"/>
            </a:endParaRPr>
          </a:p>
          <a:p>
            <a:endParaRPr lang="ru-RU" sz="2200" b="1" smtClean="0">
              <a:latin typeface="Arial" charset="0"/>
            </a:endParaRPr>
          </a:p>
        </p:txBody>
      </p:sp>
      <p:graphicFrame>
        <p:nvGraphicFramePr>
          <p:cNvPr id="34816" name="Group 0"/>
          <p:cNvGraphicFramePr>
            <a:graphicFrameLocks noGrp="1"/>
          </p:cNvGraphicFramePr>
          <p:nvPr>
            <p:ph sz="half" idx="2"/>
          </p:nvPr>
        </p:nvGraphicFramePr>
        <p:xfrm>
          <a:off x="406400" y="1538288"/>
          <a:ext cx="7993063" cy="4951097"/>
        </p:xfrm>
        <a:graphic>
          <a:graphicData uri="http://schemas.openxmlformats.org/drawingml/2006/table">
            <a:tbl>
              <a:tblPr/>
              <a:tblGrid>
                <a:gridCol w="6769100"/>
                <a:gridCol w="1223963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Вопросы и фразы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Сколько раз тебе повторять?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Посоветуй мне, пожалуйста!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Не знаю, что бы я без тебя делал(а)!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И в кого ты такой уродился?!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Какие у тебя замечательные друзья!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Ну на кого ты похож(а)?!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Я в твои годы...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Ты моя опора и помощник (помощница)!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Ну что за друзья у тебя?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О чем ты только думаешь?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Какая (какой) ты у меня умница!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А как ты считаешь, сынок (доченька)?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У всех дети как дети, а ты…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4B25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ADAE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4B25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/>
            <a:r>
              <a:rPr lang="ru-RU" sz="4600" b="1" smtClean="0">
                <a:solidFill>
                  <a:srgbClr val="294B25"/>
                </a:solidFill>
                <a:latin typeface="Arial" charset="0"/>
              </a:rPr>
              <a:t>Оценка результатов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45180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200" b="1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smtClean="0">
                <a:solidFill>
                  <a:srgbClr val="294B25"/>
                </a:solidFill>
                <a:latin typeface="Arial" charset="0"/>
              </a:rPr>
              <a:t>Подсчитайте общее число баллов.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200" b="1" smtClean="0">
              <a:solidFill>
                <a:srgbClr val="294B25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294B25"/>
              </a:buClr>
              <a:buFont typeface="Wingdings" pitchFamily="2" charset="2"/>
              <a:buChar char="Ø"/>
            </a:pPr>
            <a:r>
              <a:rPr lang="ru-RU" sz="2200" b="1" smtClean="0">
                <a:solidFill>
                  <a:srgbClr val="294B25"/>
                </a:solidFill>
                <a:latin typeface="Arial" charset="0"/>
              </a:rPr>
              <a:t>Если вы набрали 5–7 баллов – значит, живете с ребенком душа в душу. Он искренне любит и уважает вас, ваши отношения способствуют становлению его личности. </a:t>
            </a:r>
          </a:p>
          <a:p>
            <a:pPr>
              <a:lnSpc>
                <a:spcPct val="90000"/>
              </a:lnSpc>
              <a:buClr>
                <a:srgbClr val="294B25"/>
              </a:buClr>
              <a:buFont typeface="Wingdings" pitchFamily="2" charset="2"/>
              <a:buChar char="Ø"/>
            </a:pPr>
            <a:r>
              <a:rPr lang="ru-RU" sz="2200" b="1" smtClean="0">
                <a:solidFill>
                  <a:srgbClr val="294B25"/>
                </a:solidFill>
                <a:latin typeface="Arial" charset="0"/>
              </a:rPr>
              <a:t>Сумма от 8 до 10 баллов свидетельствует о намечающихся сложностях во взаимоотношениях с ребенком, о непонимании его проблем, попытках перенести вину за недостатки в его развитии на самого ребенка. </a:t>
            </a:r>
          </a:p>
          <a:p>
            <a:pPr>
              <a:lnSpc>
                <a:spcPct val="90000"/>
              </a:lnSpc>
              <a:buClr>
                <a:srgbClr val="294B25"/>
              </a:buClr>
              <a:buFont typeface="Wingdings" pitchFamily="2" charset="2"/>
              <a:buChar char="Ø"/>
            </a:pPr>
            <a:r>
              <a:rPr lang="ru-RU" sz="2200" b="1" smtClean="0">
                <a:solidFill>
                  <a:srgbClr val="294B25"/>
                </a:solidFill>
                <a:latin typeface="Arial" charset="0"/>
              </a:rPr>
              <a:t>11 баллов и выше – вы непоследовательны в общении с ребенком, его развитие подвержено влиянию случайных обстоятельств. Стоит задуматься над этим!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600" b="1" smtClean="0">
                <a:solidFill>
                  <a:srgbClr val="294B25"/>
                </a:solidFill>
                <a:latin typeface="Arial" charset="0"/>
              </a:rPr>
              <a:t>Детские обиды от непонимания</a:t>
            </a:r>
          </a:p>
        </p:txBody>
      </p:sp>
      <p:pic>
        <p:nvPicPr>
          <p:cNvPr id="38913" name="Picture 1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35163"/>
            <a:ext cx="7488238" cy="4719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8207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294B25"/>
                </a:solidFill>
              </a:rPr>
              <a:t>«Нам так </a:t>
            </a:r>
            <a:r>
              <a:rPr lang="ru-RU" sz="2800" b="1" dirty="0" smtClean="0">
                <a:solidFill>
                  <a:srgbClr val="294B25"/>
                </a:solidFill>
              </a:rPr>
              <a:t>необходимо ваше понимание. Мы нуждаемся в </a:t>
            </a:r>
            <a:r>
              <a:rPr lang="ru-RU" sz="2800" b="1" smtClean="0">
                <a:solidFill>
                  <a:srgbClr val="294B25"/>
                </a:solidFill>
              </a:rPr>
              <a:t>вашем внимании…»</a:t>
            </a:r>
            <a:endParaRPr lang="ru-RU" sz="2800" b="1" dirty="0">
              <a:solidFill>
                <a:srgbClr val="294B25"/>
              </a:solidFill>
            </a:endParaRPr>
          </a:p>
        </p:txBody>
      </p:sp>
      <p:pic>
        <p:nvPicPr>
          <p:cNvPr id="37889" name="Picture 1" descr="Рисунок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8229600" cy="5124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FFF7C1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rgbClr val="FFF7C1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rgbClr val="FFF7C1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459</TotalTime>
  <Words>292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Родительское собрание на тему:   «Счастье – это когда тебя понимают»  </vt:lpstr>
      <vt:lpstr>Дети – это наше счастье…</vt:lpstr>
      <vt:lpstr>Счастье – это когда тебя понимают…</vt:lpstr>
      <vt:lpstr>Вопросы:</vt:lpstr>
      <vt:lpstr>Главное предназначение человека – быть счастливым</vt:lpstr>
      <vt:lpstr>Тест-игра </vt:lpstr>
      <vt:lpstr>Оценка результатов</vt:lpstr>
      <vt:lpstr>Детские обиды от непонимания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 место наглядности как средства обучения в формировании лексико – грамматических навыков при изучении английского языка в средней школе</dc:title>
  <dc:creator>USER1</dc:creator>
  <cp:lastModifiedBy>Admin</cp:lastModifiedBy>
  <cp:revision>44</cp:revision>
  <dcterms:created xsi:type="dcterms:W3CDTF">2009-03-18T15:32:59Z</dcterms:created>
  <dcterms:modified xsi:type="dcterms:W3CDTF">2011-01-31T16:42:30Z</dcterms:modified>
</cp:coreProperties>
</file>